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675" r:id="rId5"/>
    <p:sldMasterId id="2147483685" r:id="rId6"/>
    <p:sldMasterId id="2147483689" r:id="rId7"/>
  </p:sldMasterIdLst>
  <p:notesMasterIdLst>
    <p:notesMasterId r:id="rId17"/>
  </p:notesMasterIdLst>
  <p:sldIdLst>
    <p:sldId id="273" r:id="rId8"/>
    <p:sldId id="259" r:id="rId9"/>
    <p:sldId id="269" r:id="rId10"/>
    <p:sldId id="261" r:id="rId11"/>
    <p:sldId id="272" r:id="rId12"/>
    <p:sldId id="262" r:id="rId13"/>
    <p:sldId id="271" r:id="rId14"/>
    <p:sldId id="266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F"/>
    <a:srgbClr val="7B1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3"/>
    <p:restoredTop sz="94658"/>
  </p:normalViewPr>
  <p:slideViewPr>
    <p:cSldViewPr snapToGrid="0">
      <p:cViewPr varScale="1">
        <p:scale>
          <a:sx n="119" d="100"/>
          <a:sy n="119" d="100"/>
        </p:scale>
        <p:origin x="95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A0C9A-B043-1640-AF6A-3622E9D93D6E}" type="datetimeFigureOut">
              <a:rPr lang="de-DE" smtClean="0"/>
              <a:t>28.10.2025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043FC-9C68-CA40-9A2A-0E07DF3769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51517-4B94-E49A-1752-F303E007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828" y="3185945"/>
            <a:ext cx="5203533" cy="1049010"/>
          </a:xfrm>
          <a:prstGeom prst="rect">
            <a:avLst/>
          </a:prstGeom>
        </p:spPr>
        <p:txBody>
          <a:bodyPr anchor="b"/>
          <a:lstStyle>
            <a:lvl1pPr algn="l">
              <a:defRPr sz="4500" b="1" i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FA7263-FBCD-5A77-A2D3-9F2F1B2B6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828" y="4347235"/>
            <a:ext cx="4698125" cy="7274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ptos ExtraBold" panose="020B00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27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51517-4B94-E49A-1752-F303E007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10" y="728090"/>
            <a:ext cx="4698125" cy="1049010"/>
          </a:xfrm>
          <a:prstGeom prst="rect">
            <a:avLst/>
          </a:prstGeo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FA7263-FBCD-5A77-A2D3-9F2F1B2B6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09" y="1889380"/>
            <a:ext cx="4698125" cy="7274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8839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876BBD-B071-BBFC-9FFA-87CFEA6E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851F6-F019-9D58-0FDB-236E03E5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" pitchFamily="2" charset="2"/>
              <a:buChar char="ü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36CD0F7-FF7E-1721-9C1E-65E431923A73}"/>
              </a:ext>
            </a:extLst>
          </p:cNvPr>
          <p:cNvSpPr txBox="1"/>
          <p:nvPr userDrawn="1"/>
        </p:nvSpPr>
        <p:spPr>
          <a:xfrm>
            <a:off x="211427" y="-77472"/>
            <a:ext cx="741556" cy="481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960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2326BA-549F-E072-29BD-785733E7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94215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7AE152C-D4FF-42AC-3801-7A1D0F1A0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942159" cy="28586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3309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A6B9FF0-5C56-2E32-96D3-0667A0A9CA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188" y="1347788"/>
            <a:ext cx="7921625" cy="32766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12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2716213"/>
            <a:ext cx="7886700" cy="70564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826699BB-1DC9-FCF2-DC91-EC29442A6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187" y="498324"/>
            <a:ext cx="7921625" cy="211424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107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02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DAAA51-4E20-3505-0AC5-ABA14FB4D0E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4363" y="1360884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5705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25" userDrawn="1">
          <p15:clr>
            <a:srgbClr val="FBAE40"/>
          </p15:clr>
        </p15:guide>
        <p15:guide id="3" pos="28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48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000"/>
            </a:lvl1pPr>
            <a:lvl2pPr marL="403225" indent="-176213">
              <a:tabLst/>
              <a:defRPr sz="1800"/>
            </a:lvl2pPr>
            <a:lvl3pPr marL="536575" indent="-133350">
              <a:tabLst/>
              <a:defRPr sz="14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8ADCF3-48CA-ED8F-19A3-326ECCE7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773FF7-0162-9120-83EA-1C0CA5C4F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14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2777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2449" userDrawn="1">
          <p15:clr>
            <a:srgbClr val="FBAE40"/>
          </p15:clr>
        </p15:guide>
        <p15:guide id="5" pos="224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301F59A-3B0F-33B8-01A1-1C383C8A6CE0}"/>
              </a:ext>
            </a:extLst>
          </p:cNvPr>
          <p:cNvSpPr txBox="1"/>
          <p:nvPr userDrawn="1"/>
        </p:nvSpPr>
        <p:spPr>
          <a:xfrm>
            <a:off x="183995" y="494028"/>
            <a:ext cx="741556" cy="481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9600">
                <a:solidFill>
                  <a:srgbClr val="7B1E39"/>
                </a:solidFill>
              </a:rPr>
              <a:t>„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8ADCF3-48CA-ED8F-19A3-326ECCE7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42900"/>
            <a:ext cx="3942159" cy="120015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8773FF7-0162-9120-83EA-1C0CA5C4F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942159" cy="28586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BCAC2EBB-DCF7-6C0E-75C6-F579F4E713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73444" y="735012"/>
            <a:ext cx="3559368" cy="367347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54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3" userDrawn="1">
          <p15:clr>
            <a:srgbClr val="FBAE40"/>
          </p15:clr>
        </p15:guide>
        <p15:guide id="2" orient="horz" pos="2777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2449" userDrawn="1">
          <p15:clr>
            <a:srgbClr val="FBAE40"/>
          </p15:clr>
        </p15:guide>
        <p15:guide id="5" pos="224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Nagel, Finger, Halten enthält.&#10;&#10;KI-generierte Inhalte können fehlerhaft sein.">
            <a:extLst>
              <a:ext uri="{FF2B5EF4-FFF2-40B4-BE49-F238E27FC236}">
                <a16:creationId xmlns:a16="http://schemas.microsoft.com/office/drawing/2014/main" id="{130E76BF-60FF-7A2A-AE38-24C0641E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0" y="1"/>
            <a:ext cx="9144950" cy="5162762"/>
          </a:xfrm>
          <a:prstGeom prst="rect">
            <a:avLst/>
          </a:prstGeom>
        </p:spPr>
      </p:pic>
      <p:pic>
        <p:nvPicPr>
          <p:cNvPr id="8" name="Grafik 7" descr="Ein Bild, das Diagramm, Plan, technische Zeichnung, Karte enthält.&#10;&#10;KI-generierte Inhalte können fehlerhaft sein.">
            <a:extLst>
              <a:ext uri="{FF2B5EF4-FFF2-40B4-BE49-F238E27FC236}">
                <a16:creationId xmlns:a16="http://schemas.microsoft.com/office/drawing/2014/main" id="{30287D33-7428-4959-FEEB-A934FE708A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colorTemperature colorTemp="9475"/>
                    </a14:imgEffect>
                    <a14:imgEffect>
                      <a14:saturation sat="219000"/>
                    </a14:imgEffect>
                    <a14:imgEffect>
                      <a14:brightnessContrast bright="-8000" contras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263"/>
            <a:ext cx="9143050" cy="5143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7B808B-463F-FAD0-9A24-C007ECD838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30777" y="593974"/>
            <a:ext cx="2461586" cy="532235"/>
          </a:xfrm>
          <a:prstGeom prst="rect">
            <a:avLst/>
          </a:prstGeom>
          <a:noFill/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247BCCE-28AB-1289-AF34-275C04CCBE9B}"/>
              </a:ext>
            </a:extLst>
          </p:cNvPr>
          <p:cNvGrpSpPr/>
          <p:nvPr userDrawn="1"/>
        </p:nvGrpSpPr>
        <p:grpSpPr>
          <a:xfrm>
            <a:off x="-3013223" y="1028296"/>
            <a:ext cx="9144000" cy="95365"/>
            <a:chOff x="-3013223" y="1028296"/>
            <a:chExt cx="9144000" cy="95365"/>
          </a:xfrm>
        </p:grpSpPr>
        <p:pic>
          <p:nvPicPr>
            <p:cNvPr id="12" name="Grafik 1">
              <a:extLst>
                <a:ext uri="{FF2B5EF4-FFF2-40B4-BE49-F238E27FC236}">
                  <a16:creationId xmlns:a16="http://schemas.microsoft.com/office/drawing/2014/main" id="{B7C8C2F7-3D9E-F4BC-05F4-70E67723296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3223" y="1098261"/>
              <a:ext cx="914400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8">
              <a:extLst>
                <a:ext uri="{FF2B5EF4-FFF2-40B4-BE49-F238E27FC236}">
                  <a16:creationId xmlns:a16="http://schemas.microsoft.com/office/drawing/2014/main" id="{214F74A8-0C42-6291-AD9B-440E01C561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32893" y="1028296"/>
              <a:ext cx="2555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A6DE5894-D001-5929-E4AC-1EE3389C519A}"/>
              </a:ext>
            </a:extLst>
          </p:cNvPr>
          <p:cNvSpPr/>
          <p:nvPr userDrawn="1"/>
        </p:nvSpPr>
        <p:spPr>
          <a:xfrm>
            <a:off x="0" y="2172970"/>
            <a:ext cx="9144000" cy="2980164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67000"/>
                </a:schemeClr>
              </a:gs>
              <a:gs pos="100000">
                <a:schemeClr val="accent1">
                  <a:lumMod val="16927"/>
                  <a:alpha val="0"/>
                </a:schemeClr>
              </a:gs>
              <a:gs pos="57000">
                <a:schemeClr val="accent1">
                  <a:alpha val="27000"/>
                  <a:lumMod val="16927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56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0262" y="4937561"/>
            <a:ext cx="384698" cy="15220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9CB2F30-E09D-774D-8DE1-2BC95E059DD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55B89330-16F4-EA65-304B-654BE6E737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44" y="4874815"/>
            <a:ext cx="9144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F2AE678E-7EE3-265D-CB9F-71215A1B08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07" y="4809133"/>
            <a:ext cx="2555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1F335F-E6D8-3FC1-4D8C-63384D8B06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28727" y="4703207"/>
            <a:ext cx="929523" cy="20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29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1" r:id="rId3"/>
    <p:sldLayoutId id="2147483678" r:id="rId4"/>
    <p:sldLayoutId id="2147483679" r:id="rId5"/>
    <p:sldLayoutId id="2147483680" r:id="rId6"/>
    <p:sldLayoutId id="2147483683" r:id="rId7"/>
    <p:sldLayoutId id="2147483684" r:id="rId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7B1E39"/>
        </a:buClr>
        <a:buSzPct val="91000"/>
        <a:buFont typeface="Wingdings" pitchFamily="2" charset="2"/>
        <a:buChar char="ü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9" userDrawn="1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11" userDrawn="1">
          <p15:clr>
            <a:srgbClr val="F26B43"/>
          </p15:clr>
        </p15:guide>
        <p15:guide id="4" orient="horz" pos="2913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pos="385" userDrawn="1">
          <p15:clr>
            <a:srgbClr val="F26B43"/>
          </p15:clr>
        </p15:guide>
        <p15:guide id="7" orient="horz" pos="57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rgbClr val="7B1E39"/>
            </a:gs>
            <a:gs pos="30000">
              <a:srgbClr val="00436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iagramm, Plan, technische Zeichnung, Karte enthält.&#10;&#10;KI-generierte Inhalte können fehlerhaft sein.">
            <a:extLst>
              <a:ext uri="{FF2B5EF4-FFF2-40B4-BE49-F238E27FC236}">
                <a16:creationId xmlns:a16="http://schemas.microsoft.com/office/drawing/2014/main" id="{30287D33-7428-4959-FEEB-A934FE708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FFCFE7-F7EC-F030-3603-B8F6DB2DB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9777" y="3968990"/>
            <a:ext cx="2485272" cy="5373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94B0545-4368-2DD6-20C3-BC329AE614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1" r="13243" b="-18505"/>
          <a:stretch>
            <a:fillRect/>
          </a:stretch>
        </p:blipFill>
        <p:spPr>
          <a:xfrm>
            <a:off x="-628959" y="4405540"/>
            <a:ext cx="6743082" cy="1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rgbClr val="7B1E39"/>
            </a:gs>
            <a:gs pos="30000">
              <a:srgbClr val="00436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CFFCFE7-F7EC-F030-3603-B8F6DB2DB3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7927733" y="4731354"/>
            <a:ext cx="792781" cy="171412"/>
          </a:xfrm>
          <a:prstGeom prst="rect">
            <a:avLst/>
          </a:prstGeom>
        </p:spPr>
      </p:pic>
      <p:pic>
        <p:nvPicPr>
          <p:cNvPr id="3" name="Grafik 1">
            <a:extLst>
              <a:ext uri="{FF2B5EF4-FFF2-40B4-BE49-F238E27FC236}">
                <a16:creationId xmlns:a16="http://schemas.microsoft.com/office/drawing/2014/main" id="{81006B6C-5961-7997-D1BF-6B8D8CC1C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100000"/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544" y="4874815"/>
            <a:ext cx="91440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>
            <a:extLst>
              <a:ext uri="{FF2B5EF4-FFF2-40B4-BE49-F238E27FC236}">
                <a16:creationId xmlns:a16="http://schemas.microsoft.com/office/drawing/2014/main" id="{5D420F31-02C7-AFC7-90B1-DF4083A3E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100000"/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07" y="4809133"/>
            <a:ext cx="255588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06799E-D0F2-FD4E-7BC9-36C7C5D15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685" y="3821107"/>
            <a:ext cx="5782616" cy="1049010"/>
          </a:xfrm>
        </p:spPr>
        <p:txBody>
          <a:bodyPr lIns="91440" tIns="45720" rIns="91440" bIns="45720" anchor="b"/>
          <a:lstStyle/>
          <a:p>
            <a:r>
              <a:rPr lang="de-DE" dirty="0"/>
              <a:t>Ihre digitale Zukunft des ÖPNV</a:t>
            </a:r>
            <a:endParaRPr lang="en-US" dirty="0"/>
          </a:p>
          <a:p>
            <a:endParaRPr lang="de-DE" dirty="0">
              <a:cs typeface="Arial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79FED02-08B0-5B19-C0AA-B840B16FD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455" y="4193231"/>
            <a:ext cx="6544679" cy="727472"/>
          </a:xfrm>
        </p:spPr>
        <p:txBody>
          <a:bodyPr lIns="91440" tIns="45720" rIns="91440" bIns="45720" anchor="t"/>
          <a:lstStyle/>
          <a:p>
            <a:r>
              <a:rPr lang="de-DE" b="1" dirty="0" err="1">
                <a:latin typeface="Aptos"/>
              </a:rPr>
              <a:t>TeleMatrik</a:t>
            </a:r>
            <a:r>
              <a:rPr lang="de-DE" b="1" dirty="0">
                <a:latin typeface="Aptos"/>
              </a:rPr>
              <a:t> vernetzt Planung, Betrieb und Ticketing  für spürbar einfachere Abläufe und zufriedene Fahrgäste.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E6B57AA-814C-D07B-7C74-C85AA1B2936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1131237" y="4669697"/>
            <a:ext cx="616043" cy="273844"/>
          </a:xfrm>
          <a:prstGeom prst="rect">
            <a:avLst/>
          </a:prstGeom>
        </p:spPr>
        <p:txBody>
          <a:bodyPr/>
          <a:lstStyle/>
          <a:p>
            <a:fld id="{B15FD2AC-140C-B943-9A78-18AA9DCB97EC}" type="datetime1">
              <a:rPr lang="de-AT" smtClean="0"/>
              <a:t>28.10.2025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C3AB85-5E96-0F66-C4FA-2E9CE808D9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660245" y="4792108"/>
            <a:ext cx="414757" cy="273844"/>
          </a:xfrm>
          <a:prstGeom prst="rect">
            <a:avLst/>
          </a:prstGeom>
        </p:spPr>
        <p:txBody>
          <a:bodyPr/>
          <a:lstStyle/>
          <a:p>
            <a:fld id="{E9A7CA28-B29A-C94F-8FB5-CC62BA4E087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76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2B04A1-5A45-76AC-07E8-411D8631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362"/>
            <a:ext cx="7886700" cy="994172"/>
          </a:xfrm>
        </p:spPr>
        <p:txBody>
          <a:bodyPr/>
          <a:lstStyle/>
          <a:p>
            <a:r>
              <a:rPr lang="de-DE" dirty="0"/>
              <a:t>Herausforderungen im ÖPNV</a:t>
            </a:r>
            <a:endParaRPr lang="en-US" dirty="0"/>
          </a:p>
        </p:txBody>
      </p:sp>
      <p:pic>
        <p:nvPicPr>
          <p:cNvPr id="8" name="Inhaltsplatzhalter 7" descr="Ein Bild, das Person, Kleidung, drauße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0B9DD7B5-41D3-F656-7577-122BD3EE2CC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7" y="1368987"/>
            <a:ext cx="4213419" cy="3269340"/>
          </a:xfr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5F411B-2363-4E56-6E03-F486AB305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8637" y="1369218"/>
            <a:ext cx="4130133" cy="327047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>
                <a:ea typeface="+mn-lt"/>
                <a:cs typeface="+mn-lt"/>
              </a:rPr>
              <a:t>Egal ob kommunaler Verkehrsverantwortlicher, privater Busbetreiber oder externer ÖPNV-Berater – </a:t>
            </a:r>
            <a:r>
              <a:rPr lang="de-DE" b="1">
                <a:ea typeface="+mn-lt"/>
                <a:cs typeface="+mn-lt"/>
              </a:rPr>
              <a:t>die Herausforderungen sind überall ähnlich</a:t>
            </a:r>
            <a:r>
              <a:rPr lang="de-DE">
                <a:ea typeface="+mn-lt"/>
                <a:cs typeface="+mn-lt"/>
              </a:rPr>
              <a:t>.</a:t>
            </a:r>
            <a:endParaRPr lang="de-DE"/>
          </a:p>
          <a:p>
            <a:pPr>
              <a:lnSpc>
                <a:spcPct val="120000"/>
              </a:lnSpc>
            </a:pPr>
            <a:r>
              <a:rPr lang="de-DE">
                <a:ea typeface="+mn-lt"/>
                <a:cs typeface="+mn-lt"/>
              </a:rPr>
              <a:t>Planung noch mit Excel &amp; Papier? Das führt zu unnötigen Leerfahrten und Überstunden &amp; </a:t>
            </a:r>
            <a:r>
              <a:rPr lang="de-DE" b="1">
                <a:ea typeface="+mn-lt"/>
                <a:cs typeface="+mn-lt"/>
              </a:rPr>
              <a:t>Stress</a:t>
            </a:r>
            <a:r>
              <a:rPr lang="de-DE">
                <a:ea typeface="+mn-lt"/>
                <a:cs typeface="+mn-lt"/>
              </a:rPr>
              <a:t> für Disposition und Fahrer.</a:t>
            </a:r>
            <a:r>
              <a:rPr lang="de-DE"/>
              <a:t> </a:t>
            </a:r>
          </a:p>
          <a:p>
            <a:pPr>
              <a:lnSpc>
                <a:spcPct val="120000"/>
              </a:lnSpc>
            </a:pPr>
            <a:r>
              <a:rPr lang="de-DE">
                <a:ea typeface="+mn-lt"/>
                <a:cs typeface="+mn-lt"/>
              </a:rPr>
              <a:t>Plötzlicher </a:t>
            </a:r>
            <a:r>
              <a:rPr lang="de-DE" b="1">
                <a:ea typeface="+mn-lt"/>
                <a:cs typeface="+mn-lt"/>
              </a:rPr>
              <a:t>Fahrerausfall</a:t>
            </a:r>
            <a:r>
              <a:rPr lang="de-DE">
                <a:ea typeface="+mn-lt"/>
                <a:cs typeface="+mn-lt"/>
              </a:rPr>
              <a:t>? Unbesetzte Dienste und hektische Umplanungen gehören zum Alltag.</a:t>
            </a:r>
            <a:r>
              <a:rPr lang="de-DE"/>
              <a:t> </a:t>
            </a:r>
          </a:p>
          <a:p>
            <a:pPr>
              <a:lnSpc>
                <a:spcPct val="120000"/>
              </a:lnSpc>
            </a:pPr>
            <a:r>
              <a:rPr lang="de-DE" b="1">
                <a:ea typeface="+mn-lt"/>
                <a:cs typeface="+mn-lt"/>
              </a:rPr>
              <a:t>Verspätungen &amp; fehlende Infos</a:t>
            </a:r>
            <a:r>
              <a:rPr lang="de-DE">
                <a:ea typeface="+mn-lt"/>
                <a:cs typeface="+mn-lt"/>
              </a:rPr>
              <a:t>: Fahrgäste warten im Ungewissen, Reklamationen und Imageverlust drohen.</a:t>
            </a:r>
          </a:p>
          <a:p>
            <a:pPr>
              <a:lnSpc>
                <a:spcPct val="120000"/>
              </a:lnSpc>
            </a:pPr>
            <a:r>
              <a:rPr lang="de-DE">
                <a:ea typeface="+mn-lt"/>
                <a:cs typeface="+mn-lt"/>
              </a:rPr>
              <a:t>Digitalisierung ist ein Muss, doch </a:t>
            </a:r>
            <a:r>
              <a:rPr lang="de-DE" b="1">
                <a:ea typeface="+mn-lt"/>
                <a:cs typeface="+mn-lt"/>
              </a:rPr>
              <a:t>Großprojekte schrecken ab.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465F3A-DAE7-5CE7-14C2-BCD67D47BE1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631190" y="4991297"/>
            <a:ext cx="505968" cy="152203"/>
          </a:xfrm>
          <a:prstGeom prst="rect">
            <a:avLst/>
          </a:prstGeom>
        </p:spPr>
        <p:txBody>
          <a:bodyPr/>
          <a:lstStyle/>
          <a:p>
            <a:fld id="{55F0B7AF-0951-3A45-9688-823368583291}" type="datetime1">
              <a:rPr lang="de-AT" smtClean="0"/>
              <a:t>28.10.2025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8BD679-0ECE-25C6-6FB7-89222EE9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2</a:t>
            </a:fld>
            <a:endParaRPr lang="de-DE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1BC76A74-60EB-F04F-5CB8-7387B4577B67}"/>
              </a:ext>
            </a:extLst>
          </p:cNvPr>
          <p:cNvSpPr txBox="1">
            <a:spLocks/>
          </p:cNvSpPr>
          <p:nvPr/>
        </p:nvSpPr>
        <p:spPr>
          <a:xfrm>
            <a:off x="648629" y="656238"/>
            <a:ext cx="7872762" cy="757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0"/>
              <a:t>Steigende Fahrgastzahlen, Fahrermangel, neue Technik</a:t>
            </a:r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325394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39758-3447-FC4A-9D7F-4A4A6BF1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B6B719B-5E8B-85B1-66CB-2307BB16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362"/>
            <a:ext cx="7886700" cy="994172"/>
          </a:xfrm>
        </p:spPr>
        <p:txBody>
          <a:bodyPr/>
          <a:lstStyle/>
          <a:p>
            <a:r>
              <a:rPr lang="de-DE"/>
              <a:t>Ihr Digitalisierungspartner im ÖPNV</a:t>
            </a:r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EC4A9BC-9E78-1E8E-5250-7835E1446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2292" y="1161100"/>
            <a:ext cx="4590120" cy="357713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b="1">
                <a:ea typeface="+mn-lt"/>
                <a:cs typeface="+mn-lt"/>
              </a:rPr>
              <a:t>Erfahrung seit 2014:</a:t>
            </a:r>
            <a:r>
              <a:rPr lang="de-DE">
                <a:ea typeface="+mn-lt"/>
                <a:cs typeface="+mn-lt"/>
              </a:rPr>
              <a:t> Gegründet 2014 in Österreich – über ein Jahrzehnt Branchen-Know-how im Nahverkehr</a:t>
            </a:r>
            <a:endParaRPr lang="de-DE"/>
          </a:p>
          <a:p>
            <a:pPr>
              <a:lnSpc>
                <a:spcPct val="120000"/>
              </a:lnSpc>
            </a:pPr>
            <a:r>
              <a:rPr lang="de-DE" b="1">
                <a:ea typeface="+mn-lt"/>
                <a:cs typeface="+mn-lt"/>
              </a:rPr>
              <a:t>Vertrauensbasis:</a:t>
            </a:r>
            <a:r>
              <a:rPr lang="de-DE">
                <a:ea typeface="+mn-lt"/>
                <a:cs typeface="+mn-lt"/>
              </a:rPr>
              <a:t> Rund 200 Busbetriebe und Städte setzen bereits auf </a:t>
            </a:r>
            <a:r>
              <a:rPr lang="de-DE" err="1">
                <a:ea typeface="+mn-lt"/>
                <a:cs typeface="+mn-lt"/>
              </a:rPr>
              <a:t>TeleMatrik</a:t>
            </a:r>
          </a:p>
          <a:p>
            <a:pPr>
              <a:lnSpc>
                <a:spcPct val="120000"/>
              </a:lnSpc>
            </a:pPr>
            <a:r>
              <a:rPr lang="de-DE" b="1">
                <a:ea typeface="+mn-lt"/>
                <a:cs typeface="+mn-lt"/>
              </a:rPr>
              <a:t>Zukunft gesichert:</a:t>
            </a:r>
            <a:r>
              <a:rPr lang="de-DE">
                <a:ea typeface="+mn-lt"/>
                <a:cs typeface="+mn-lt"/>
              </a:rPr>
              <a:t> Langfristige Wartungsverträge (8–10 Jahre) geben Kunden und </a:t>
            </a:r>
            <a:r>
              <a:rPr lang="de-DE" err="1">
                <a:ea typeface="+mn-lt"/>
                <a:cs typeface="+mn-lt"/>
              </a:rPr>
              <a:t>TeleMatrik</a:t>
            </a:r>
            <a:r>
              <a:rPr lang="de-DE">
                <a:ea typeface="+mn-lt"/>
                <a:cs typeface="+mn-lt"/>
              </a:rPr>
              <a:t> Planungssicherheit. Kontinuierliche Updates garantiert.</a:t>
            </a:r>
          </a:p>
          <a:p>
            <a:pPr>
              <a:lnSpc>
                <a:spcPct val="120000"/>
              </a:lnSpc>
            </a:pPr>
            <a:r>
              <a:rPr lang="de-DE" b="1">
                <a:ea typeface="+mn-lt"/>
                <a:cs typeface="+mn-lt"/>
              </a:rPr>
              <a:t>Investoren-Boost:</a:t>
            </a:r>
            <a:r>
              <a:rPr lang="de-DE">
                <a:ea typeface="+mn-lt"/>
                <a:cs typeface="+mn-lt"/>
              </a:rPr>
              <a:t> 2025 Einstieg von Volpi Capital (führender Smart-Mobility-Investor) – finanzieller Rückenwind für Wachstum und Innovation</a:t>
            </a:r>
            <a:r>
              <a:rPr lang="de-DE" b="1">
                <a:ea typeface="+mn-lt"/>
                <a:cs typeface="+mn-lt"/>
              </a:rPr>
              <a:t>.</a:t>
            </a:r>
            <a:r>
              <a:rPr lang="de-DE">
                <a:ea typeface="+mn-lt"/>
                <a:cs typeface="+mn-lt"/>
              </a:rPr>
              <a:t> Unterstützung durch Chairman Franz-Joseph Miller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6E1218-A49D-A7BE-8BBB-0A8B85E812B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631190" y="4991297"/>
            <a:ext cx="505968" cy="152203"/>
          </a:xfrm>
          <a:prstGeom prst="rect">
            <a:avLst/>
          </a:prstGeom>
        </p:spPr>
        <p:txBody>
          <a:bodyPr/>
          <a:lstStyle/>
          <a:p>
            <a:fld id="{55F0B7AF-0951-3A45-9688-823368583291}" type="datetime1">
              <a:rPr lang="de-AT" smtClean="0"/>
              <a:t>28.10.2025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4EF429-39D3-39CB-7598-6F017918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3</a:t>
            </a:fld>
            <a:endParaRPr lang="de-D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97E26-D165-5689-2044-FA73EF7EA8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55" y="1149969"/>
            <a:ext cx="3317489" cy="32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CB4EA92-2EE1-A7F4-61A7-CA9A258B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36" y="2571750"/>
            <a:ext cx="8146929" cy="851120"/>
          </a:xfrm>
        </p:spPr>
        <p:txBody>
          <a:bodyPr>
            <a:normAutofit fontScale="90000"/>
          </a:bodyPr>
          <a:lstStyle/>
          <a:p>
            <a:r>
              <a:rPr lang="de-DE" dirty="0">
                <a:ea typeface="+mj-lt"/>
                <a:cs typeface="+mj-lt"/>
              </a:rPr>
              <a:t>Die vollintegrierte ÖPNV-Komplettlösung </a:t>
            </a:r>
            <a:br>
              <a:rPr lang="de-DE" dirty="0">
                <a:ea typeface="+mj-lt"/>
                <a:cs typeface="+mj-lt"/>
              </a:rPr>
            </a:br>
            <a:r>
              <a:rPr lang="de-DE" dirty="0">
                <a:ea typeface="+mj-lt"/>
                <a:cs typeface="+mj-lt"/>
              </a:rPr>
              <a:t>aus einer Hand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D43633C-45CD-62BF-6A79-DA01ECC2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551351"/>
            <a:ext cx="7886700" cy="1125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ea typeface="+mn-lt"/>
                <a:cs typeface="+mn-lt"/>
              </a:rPr>
              <a:t>Modulare, intuitiv bedienbare Softwareplattform, die alle zentralen Funktionen – von Planung über Disposition bis Fahrgastinformation – in einer durchgängigen Lösung vereint, praxiserprobt in über 5.000 Fahrzeugen.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B1D257-1D6D-EA7E-1C71-D27EA7C7CFE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631190" y="4991297"/>
            <a:ext cx="505968" cy="152203"/>
          </a:xfrm>
          <a:prstGeom prst="rect">
            <a:avLst/>
          </a:prstGeom>
        </p:spPr>
        <p:txBody>
          <a:bodyPr/>
          <a:lstStyle/>
          <a:p>
            <a:fld id="{A8991678-E4A7-A540-8C1A-2AC3CD50E5A2}" type="datetime1">
              <a:rPr lang="de-AT" smtClean="0"/>
              <a:t>28.10.2025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1EF79-E1A0-C2AC-8467-16B90B56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4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5EBE42-A1A2-997E-05D2-080974C1D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778"/>
            <a:ext cx="9135886" cy="20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8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0BAD5A-5A5D-3AD4-B4AC-B72F7B31908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1131237" y="4669697"/>
            <a:ext cx="616043" cy="273844"/>
          </a:xfrm>
          <a:prstGeom prst="rect">
            <a:avLst/>
          </a:prstGeom>
        </p:spPr>
        <p:txBody>
          <a:bodyPr/>
          <a:lstStyle/>
          <a:p>
            <a:fld id="{C6DC18CC-8E22-6C4F-8270-FA2715E9373B}" type="datetime1">
              <a:rPr lang="de-AT" smtClean="0"/>
              <a:t>28.10.2025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707322-ED01-F231-09D5-55AC466569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660245" y="4792108"/>
            <a:ext cx="414757" cy="273844"/>
          </a:xfrm>
          <a:prstGeom prst="rect">
            <a:avLst/>
          </a:prstGeom>
        </p:spPr>
        <p:txBody>
          <a:bodyPr/>
          <a:lstStyle/>
          <a:p>
            <a:fld id="{E9A7CA28-B29A-C94F-8FB5-CC62BA4E0870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E17D09-50E3-6F62-EC12-4DAD7007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de-DE">
                <a:solidFill>
                  <a:srgbClr val="FFFFFF"/>
                </a:solidFill>
              </a:rPr>
              <a:t>Module &amp; Nutzen im Überblick</a:t>
            </a:r>
          </a:p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B40337B-B005-2BC0-1B2F-C01A4F1D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1651"/>
            <a:ext cx="7886700" cy="3263504"/>
          </a:xfrm>
        </p:spPr>
        <p:txBody>
          <a:bodyPr lIns="91440" tIns="45720" rIns="91440" bIns="45720" anchor="t"/>
          <a:lstStyle/>
          <a:p>
            <a:r>
              <a:rPr lang="de-DE" sz="1500" b="1" dirty="0" err="1"/>
              <a:t>PlanMATRIK</a:t>
            </a:r>
            <a:r>
              <a:rPr lang="de-DE" sz="1500" b="1" dirty="0"/>
              <a:t>:</a:t>
            </a:r>
            <a:r>
              <a:rPr lang="de-DE" sz="1500" dirty="0"/>
              <a:t> Intelligente Planung per Drag &amp; Drop – das System prüft Ruhezeiten automatisch. </a:t>
            </a:r>
            <a:r>
              <a:rPr lang="de-DE" sz="1500" i="1" dirty="0"/>
              <a:t>Highlight:</a:t>
            </a:r>
            <a:r>
              <a:rPr lang="de-DE" sz="1500" dirty="0"/>
              <a:t> Bis zu </a:t>
            </a:r>
            <a:r>
              <a:rPr lang="de-DE" sz="1500" b="1" dirty="0"/>
              <a:t>10 % weniger Leerfahrten</a:t>
            </a:r>
            <a:r>
              <a:rPr lang="de-DE" sz="1500" dirty="0"/>
              <a:t> durch optimale Umlaufplanung.</a:t>
            </a:r>
            <a:endParaRPr lang="en-US" sz="1500" dirty="0"/>
          </a:p>
          <a:p>
            <a:r>
              <a:rPr lang="de-DE" sz="1500" b="1" dirty="0" err="1"/>
              <a:t>BusMATRIK</a:t>
            </a:r>
            <a:r>
              <a:rPr lang="de-DE" sz="1500" b="1" dirty="0"/>
              <a:t>:</a:t>
            </a:r>
            <a:r>
              <a:rPr lang="de-DE" sz="1500" dirty="0"/>
              <a:t> Vernetzte Flotte in Echtzeit – jeder Bus als Datenquelle (Position, Pünktlichkeit, Zähler). </a:t>
            </a:r>
            <a:r>
              <a:rPr lang="de-DE" sz="1500" i="1" dirty="0"/>
              <a:t>Highlight:</a:t>
            </a:r>
            <a:r>
              <a:rPr lang="de-DE" sz="1500" dirty="0"/>
              <a:t> Verzögerungen </a:t>
            </a:r>
            <a:r>
              <a:rPr lang="de-DE" sz="1500" b="1" dirty="0"/>
              <a:t>sofort erkennen</a:t>
            </a:r>
            <a:r>
              <a:rPr lang="de-DE" sz="1500" dirty="0"/>
              <a:t> und Umläufe anpassen, bevor Fahrgäste es merken.</a:t>
            </a:r>
            <a:endParaRPr lang="en-US" sz="1500" dirty="0"/>
          </a:p>
          <a:p>
            <a:r>
              <a:rPr lang="de-DE" sz="1500" b="1" dirty="0" err="1"/>
              <a:t>ChatMATRIK</a:t>
            </a:r>
            <a:r>
              <a:rPr lang="de-DE" sz="1500" b="1" dirty="0"/>
              <a:t>:</a:t>
            </a:r>
            <a:r>
              <a:rPr lang="de-DE" sz="1500" dirty="0"/>
              <a:t> Fahrer-App für Schichttausch &amp; Info – Schluss mit nächtlichen Telefonketten. </a:t>
            </a:r>
            <a:r>
              <a:rPr lang="de-DE" sz="1500" i="1" dirty="0"/>
              <a:t>Highlight:</a:t>
            </a:r>
            <a:r>
              <a:rPr lang="de-DE" sz="1500" dirty="0"/>
              <a:t> Dienste, Tauschwünsche und Urlaubsanträge </a:t>
            </a:r>
            <a:r>
              <a:rPr lang="de-DE" sz="1500" b="1" dirty="0"/>
              <a:t>direkt aufs Smartphone</a:t>
            </a:r>
            <a:r>
              <a:rPr lang="de-DE" sz="1500" dirty="0"/>
              <a:t>, weniger Chaos im Dienstplan.</a:t>
            </a:r>
            <a:endParaRPr lang="en-US" sz="1500" dirty="0"/>
          </a:p>
          <a:p>
            <a:r>
              <a:rPr lang="de-DE" sz="1500" b="1" dirty="0" err="1"/>
              <a:t>WebMATRIK</a:t>
            </a:r>
            <a:r>
              <a:rPr lang="de-DE" sz="1500" b="1" dirty="0"/>
              <a:t>:</a:t>
            </a:r>
            <a:r>
              <a:rPr lang="de-DE" sz="1500" dirty="0"/>
              <a:t> Live-Fahrgastinfo auf allen Kanälen – von Haltestellenanzeige bis App. </a:t>
            </a:r>
            <a:r>
              <a:rPr lang="de-DE" sz="1500" i="1" dirty="0"/>
              <a:t>Highlight:</a:t>
            </a:r>
            <a:r>
              <a:rPr lang="de-DE" sz="1500" dirty="0"/>
              <a:t> Störungsmeldungen mit </a:t>
            </a:r>
            <a:r>
              <a:rPr lang="de-DE" sz="1500" b="1" dirty="0"/>
              <a:t>einem Klick</a:t>
            </a:r>
            <a:r>
              <a:rPr lang="de-DE" sz="1500" dirty="0"/>
              <a:t> verbreiten; Echtzeit-Infos reduzieren verpasste Anschlüsse um bis zu </a:t>
            </a:r>
            <a:r>
              <a:rPr lang="de-DE" sz="1500" b="1" dirty="0"/>
              <a:t>25 %</a:t>
            </a:r>
            <a:r>
              <a:rPr lang="de-DE" sz="1500" dirty="0"/>
              <a:t>.</a:t>
            </a:r>
            <a:endParaRPr lang="en-US" sz="1500" dirty="0"/>
          </a:p>
          <a:p>
            <a:r>
              <a:rPr lang="de-DE" sz="1500" b="1" dirty="0" err="1"/>
              <a:t>TicketMATRIK</a:t>
            </a:r>
            <a:r>
              <a:rPr lang="de-DE" sz="1500" b="1" dirty="0"/>
              <a:t> &amp; </a:t>
            </a:r>
            <a:r>
              <a:rPr lang="de-DE" sz="1500" b="1" dirty="0" err="1"/>
              <a:t>CallMATRIK</a:t>
            </a:r>
            <a:r>
              <a:rPr lang="de-DE" sz="1500" b="1" dirty="0"/>
              <a:t>:</a:t>
            </a:r>
            <a:r>
              <a:rPr lang="de-DE" sz="1500" dirty="0"/>
              <a:t> E-Ticketing und On-Demand nahtlos integriert. </a:t>
            </a:r>
            <a:r>
              <a:rPr lang="de-DE" sz="1500" i="1" dirty="0"/>
              <a:t>Highlight:</a:t>
            </a:r>
            <a:r>
              <a:rPr lang="de-DE" sz="1500" dirty="0"/>
              <a:t> </a:t>
            </a:r>
            <a:r>
              <a:rPr lang="de-DE" sz="1500" b="1" dirty="0"/>
              <a:t>Neue Angebote leicht hinzufügen</a:t>
            </a:r>
            <a:r>
              <a:rPr lang="de-DE" sz="1500" dirty="0"/>
              <a:t> – ob E-Ticket-Standard oder Rufbus, alles läuft in </a:t>
            </a:r>
            <a:r>
              <a:rPr lang="de-DE" sz="1500" b="1" dirty="0"/>
              <a:t>einer</a:t>
            </a:r>
            <a:r>
              <a:rPr lang="de-DE" sz="1500" dirty="0"/>
              <a:t> Plattform.</a:t>
            </a:r>
          </a:p>
        </p:txBody>
      </p:sp>
    </p:spTree>
    <p:extLst>
      <p:ext uri="{BB962C8B-B14F-4D97-AF65-F5344CB8AC3E}">
        <p14:creationId xmlns:p14="http://schemas.microsoft.com/office/powerpoint/2010/main" val="352127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6657B3B-9CCB-080D-598A-96E3E864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178752"/>
            <a:ext cx="4572783" cy="3272932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83EEEC-18C7-6CFA-BD81-39ACC06C054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631190" y="4991297"/>
            <a:ext cx="505968" cy="152203"/>
          </a:xfrm>
          <a:prstGeom prst="rect">
            <a:avLst/>
          </a:prstGeom>
        </p:spPr>
        <p:txBody>
          <a:bodyPr/>
          <a:lstStyle/>
          <a:p>
            <a:fld id="{00144547-D40C-7247-A21F-B4068ADF3D6F}" type="datetime1">
              <a:rPr lang="de-AT" smtClean="0"/>
              <a:t>28.10.2025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78875-5625-49F5-9061-CAA4F454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6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956596-6DF1-BB61-5038-5710C339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46" y="-172255"/>
            <a:ext cx="5307622" cy="1200150"/>
          </a:xfrm>
        </p:spPr>
        <p:txBody>
          <a:bodyPr>
            <a:normAutofit/>
          </a:bodyPr>
          <a:lstStyle/>
          <a:p>
            <a:r>
              <a:rPr lang="de-DE" sz="3200">
                <a:ea typeface="+mj-lt"/>
                <a:cs typeface="+mj-lt"/>
              </a:rPr>
              <a:t>Erfolge </a:t>
            </a:r>
            <a:endParaRPr lang="en-US" sz="320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EB658B0-85D6-D35A-461E-6E15B67C6CA5}"/>
              </a:ext>
            </a:extLst>
          </p:cNvPr>
          <p:cNvSpPr txBox="1">
            <a:spLocks/>
          </p:cNvSpPr>
          <p:nvPr/>
        </p:nvSpPr>
        <p:spPr>
          <a:xfrm>
            <a:off x="459613" y="1176036"/>
            <a:ext cx="3892343" cy="33359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7B1E39"/>
              </a:buClr>
              <a:buSzPct val="91000"/>
              <a:buFont typeface="Wingdings" pitchFamily="2" charset="2"/>
              <a:buChar char="ü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3225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575" indent="-133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ea typeface="+mn-lt"/>
                <a:cs typeface="+mn-lt"/>
              </a:rPr>
              <a:t>Praxisbewährt:</a:t>
            </a:r>
            <a:r>
              <a:rPr lang="de-DE" sz="1400" dirty="0">
                <a:ea typeface="+mn-lt"/>
                <a:cs typeface="+mn-lt"/>
              </a:rPr>
              <a:t> Über </a:t>
            </a:r>
            <a:r>
              <a:rPr lang="de-DE" sz="1400" b="1" dirty="0">
                <a:ea typeface="+mn-lt"/>
                <a:cs typeface="+mn-lt"/>
              </a:rPr>
              <a:t>150 Verkehrsunternehmen</a:t>
            </a:r>
            <a:r>
              <a:rPr lang="de-DE" sz="1400" dirty="0">
                <a:ea typeface="+mn-lt"/>
                <a:cs typeface="+mn-lt"/>
              </a:rPr>
              <a:t> (vom privaten Busbetrieb bis zum Stadtverkehr) arbeiten bereits mit </a:t>
            </a:r>
            <a:r>
              <a:rPr lang="de-DE" sz="1400" dirty="0" err="1">
                <a:ea typeface="+mn-lt"/>
                <a:cs typeface="+mn-lt"/>
              </a:rPr>
              <a:t>TeleMatrik</a:t>
            </a:r>
            <a:r>
              <a:rPr lang="de-DE" sz="1400" dirty="0">
                <a:ea typeface="+mn-lt"/>
                <a:cs typeface="+mn-lt"/>
              </a:rPr>
              <a:t>. V</a:t>
            </a:r>
            <a:r>
              <a:rPr lang="de-DE" sz="1400" b="1" dirty="0">
                <a:ea typeface="+mn-lt"/>
                <a:cs typeface="+mn-lt"/>
              </a:rPr>
              <a:t>erlässlich im täglichen Betrieb</a:t>
            </a:r>
            <a:r>
              <a:rPr lang="de-DE" sz="1400" dirty="0">
                <a:ea typeface="+mn-lt"/>
                <a:cs typeface="+mn-lt"/>
              </a:rPr>
              <a:t>.</a:t>
            </a:r>
          </a:p>
          <a:p>
            <a:r>
              <a:rPr lang="de-DE" sz="1400" b="1" dirty="0">
                <a:ea typeface="+mn-lt"/>
                <a:cs typeface="+mn-lt"/>
              </a:rPr>
              <a:t>Zufriedenheit messbar:</a:t>
            </a:r>
            <a:r>
              <a:rPr lang="de-DE" sz="1400" dirty="0">
                <a:ea typeface="+mn-lt"/>
                <a:cs typeface="+mn-lt"/>
              </a:rPr>
              <a:t> Net Promoter Score ~70 </a:t>
            </a:r>
          </a:p>
          <a:p>
            <a:r>
              <a:rPr lang="de-DE" sz="1400" b="1" dirty="0">
                <a:ea typeface="+mn-lt"/>
                <a:cs typeface="+mn-lt"/>
              </a:rPr>
              <a:t>Schnelle Einführung:</a:t>
            </a:r>
            <a:r>
              <a:rPr lang="de-DE" sz="1400" dirty="0">
                <a:ea typeface="+mn-lt"/>
                <a:cs typeface="+mn-lt"/>
              </a:rPr>
              <a:t> Rekord-Systemwechsel z.B. beim Stadtverkehr Rosenheim in nur </a:t>
            </a:r>
            <a:r>
              <a:rPr lang="de-DE" sz="1400" b="1" dirty="0">
                <a:ea typeface="+mn-lt"/>
                <a:cs typeface="+mn-lt"/>
              </a:rPr>
              <a:t>10 Tagen</a:t>
            </a:r>
            <a:r>
              <a:rPr lang="de-DE" sz="1400" dirty="0">
                <a:ea typeface="+mn-lt"/>
                <a:cs typeface="+mn-lt"/>
              </a:rPr>
              <a:t> wurde die komplette Fahr- und Umlaufplanung, Tarifintegration sowie neue </a:t>
            </a:r>
            <a:r>
              <a:rPr lang="de-DE" sz="1400" dirty="0" err="1">
                <a:ea typeface="+mn-lt"/>
                <a:cs typeface="+mn-lt"/>
              </a:rPr>
              <a:t>TeleMatrik</a:t>
            </a:r>
            <a:r>
              <a:rPr lang="de-DE" sz="1400" dirty="0">
                <a:ea typeface="+mn-lt"/>
                <a:cs typeface="+mn-lt"/>
              </a:rPr>
              <a:t>-Bordtechnik (Fahrscheindrucker mit ITCS-Anbindung) für </a:t>
            </a:r>
            <a:r>
              <a:rPr lang="de-DE" sz="1400" b="1" dirty="0">
                <a:ea typeface="+mn-lt"/>
                <a:cs typeface="+mn-lt"/>
              </a:rPr>
              <a:t>25 Busse</a:t>
            </a:r>
            <a:r>
              <a:rPr lang="de-DE" sz="1400" dirty="0">
                <a:ea typeface="+mn-lt"/>
                <a:cs typeface="+mn-lt"/>
              </a:rPr>
              <a:t> implementiert</a:t>
            </a:r>
            <a:endParaRPr lang="de-DE" sz="1400" dirty="0"/>
          </a:p>
          <a:p>
            <a:r>
              <a:rPr lang="de-DE" sz="1400" b="1" dirty="0">
                <a:ea typeface="+mn-lt"/>
                <a:cs typeface="+mn-lt"/>
              </a:rPr>
              <a:t>Innovation: </a:t>
            </a:r>
            <a:r>
              <a:rPr lang="de-DE" sz="1400" dirty="0">
                <a:ea typeface="+mn-lt"/>
                <a:cs typeface="+mn-lt"/>
              </a:rPr>
              <a:t>Neue Funktionen wie E-Bus-Integration (für E-Fahrzeuge) und Fahrgastkommunikation werden gezielt vorangetrieben, um das System zukunftssicher zu machen</a:t>
            </a:r>
            <a:endParaRPr lang="de-DE" sz="1400" dirty="0"/>
          </a:p>
          <a:p>
            <a:pPr>
              <a:lnSpc>
                <a:spcPct val="12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32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D8AABC-AF5F-EDA5-B999-72A2D8E7819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1131237" y="4669697"/>
            <a:ext cx="616043" cy="273844"/>
          </a:xfrm>
          <a:prstGeom prst="rect">
            <a:avLst/>
          </a:prstGeom>
        </p:spPr>
        <p:txBody>
          <a:bodyPr/>
          <a:lstStyle/>
          <a:p>
            <a:fld id="{00144547-D40C-7247-A21F-B4068ADF3D6F}" type="datetime1">
              <a:rPr lang="de-AT" smtClean="0"/>
              <a:t>28.10.2025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50CD137-D7C0-4342-0E9E-79D4E1C213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660245" y="4792108"/>
            <a:ext cx="414757" cy="273844"/>
          </a:xfrm>
          <a:prstGeom prst="rect">
            <a:avLst/>
          </a:prstGeom>
        </p:spPr>
        <p:txBody>
          <a:bodyPr/>
          <a:lstStyle/>
          <a:p>
            <a:fld id="{89CB2F30-E09D-774D-8DE1-2BC95E059DDB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977998-A2E8-F0B2-C768-B3B949A2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Kundenstimmen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866E10-A512-9E4C-4D49-3153048FA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9" y="1877698"/>
            <a:ext cx="6538665" cy="252404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de-DE" sz="2400" i="1" dirty="0"/>
              <a:t>„</a:t>
            </a:r>
            <a:r>
              <a:rPr lang="de-DE" sz="2400" i="1" dirty="0" err="1"/>
              <a:t>TeleMatrik</a:t>
            </a:r>
            <a:r>
              <a:rPr lang="de-DE" sz="2400" i="1" dirty="0"/>
              <a:t> löst schnell und pragmatisch Probleme und bietet einen außergewöhnlichen Service!“  </a:t>
            </a:r>
          </a:p>
          <a:p>
            <a:pPr>
              <a:lnSpc>
                <a:spcPct val="90000"/>
              </a:lnSpc>
            </a:pPr>
            <a:r>
              <a:rPr lang="de-DE" sz="1600" b="1" dirty="0"/>
              <a:t>Hinrich von Rahden, Reisedienst von Rahden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de-DE" sz="2400" i="1" dirty="0"/>
              <a:t>„Wir brauchten einen Softwarepartner, </a:t>
            </a:r>
            <a:r>
              <a:rPr lang="de-DE" sz="2400" b="1" i="1" dirty="0"/>
              <a:t>so flexibel wie wir</a:t>
            </a:r>
            <a:r>
              <a:rPr lang="de-DE" sz="2400" i="1" dirty="0"/>
              <a:t> – mit </a:t>
            </a:r>
            <a:r>
              <a:rPr lang="de-DE" sz="2400" i="1" dirty="0" err="1"/>
              <a:t>TeleMatrik</a:t>
            </a:r>
            <a:r>
              <a:rPr lang="de-DE" sz="2400" i="1" dirty="0"/>
              <a:t> haben wir ihn gefunden!“</a:t>
            </a:r>
            <a:r>
              <a:rPr lang="de-DE" sz="240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1600" b="1" dirty="0"/>
              <a:t>Horst </a:t>
            </a:r>
            <a:r>
              <a:rPr lang="de-DE" sz="1600" b="1" dirty="0" err="1"/>
              <a:t>Bottenschein</a:t>
            </a:r>
            <a:r>
              <a:rPr lang="de-DE" sz="1600" b="1" dirty="0"/>
              <a:t>, </a:t>
            </a:r>
            <a:r>
              <a:rPr lang="de-DE" sz="1600" b="1" dirty="0" err="1"/>
              <a:t>Bottenschein</a:t>
            </a:r>
            <a:r>
              <a:rPr lang="de-DE" sz="1600" b="1" dirty="0"/>
              <a:t> Reise</a:t>
            </a:r>
          </a:p>
        </p:txBody>
      </p:sp>
    </p:spTree>
    <p:extLst>
      <p:ext uri="{BB962C8B-B14F-4D97-AF65-F5344CB8AC3E}">
        <p14:creationId xmlns:p14="http://schemas.microsoft.com/office/powerpoint/2010/main" val="120076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943D-E17A-C354-C026-9FB5217F4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E4883-D1E9-7CB4-547C-A6CDE55B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828513"/>
            <a:ext cx="6794556" cy="12001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z="3600" dirty="0" err="1"/>
              <a:t>Strategiecall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/>
              <a:t>Demo buchen</a:t>
            </a:r>
            <a:endParaRPr lang="en-US" sz="3600" b="0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4C83A9-DA19-CBC0-B43B-FA4AC42E859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4333" y="1802969"/>
            <a:ext cx="4435078" cy="24436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400" dirty="0"/>
              <a:t>Erleben Sie </a:t>
            </a:r>
            <a:r>
              <a:rPr lang="de-DE" sz="2400" dirty="0" err="1"/>
              <a:t>TeleMatrik</a:t>
            </a:r>
            <a:r>
              <a:rPr lang="de-DE" sz="2400" dirty="0"/>
              <a:t> </a:t>
            </a:r>
            <a:r>
              <a:rPr lang="de-DE" sz="2400" b="1" dirty="0"/>
              <a:t>live in Aktion</a:t>
            </a:r>
            <a:r>
              <a:rPr lang="de-DE" sz="2400" dirty="0"/>
              <a:t> und vereinbaren Sie eine kostenlose, auf Ihren Betrieb zugeschnittene Online-Demo</a:t>
            </a:r>
            <a:endParaRPr lang="en-US" sz="2400" dirty="0"/>
          </a:p>
          <a:p>
            <a:pPr marL="0" indent="0">
              <a:lnSpc>
                <a:spcPct val="220000"/>
              </a:lnSpc>
              <a:buNone/>
            </a:pPr>
            <a:endParaRPr lang="de-DE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992D20-57D9-212B-FFD3-4B43953ECD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631190" y="4991297"/>
            <a:ext cx="505968" cy="152203"/>
          </a:xfrm>
          <a:prstGeom prst="rect">
            <a:avLst/>
          </a:prstGeom>
        </p:spPr>
        <p:txBody>
          <a:bodyPr/>
          <a:lstStyle/>
          <a:p>
            <a:fld id="{00144547-D40C-7247-A21F-B4068ADF3D6F}" type="datetime1">
              <a:rPr lang="de-AT" smtClean="0"/>
              <a:t>28.10.2025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47BAA7-A1F9-8680-8401-91F891C4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2F30-E09D-774D-8DE1-2BC95E059DDB}" type="slidenum">
              <a:rPr lang="de-DE" smtClean="0"/>
              <a:t>8</a:t>
            </a:fld>
            <a:endParaRPr lang="de-DE"/>
          </a:p>
        </p:txBody>
      </p:sp>
      <p:pic>
        <p:nvPicPr>
          <p:cNvPr id="7" name="Bildplatzhalter 7" descr="Ein Bild, das Menschliches Gesicht, Person, Kleidung, Lächeln enthält.&#10;&#10;KI-generierte Inhalte können fehlerhaft sein.">
            <a:extLst>
              <a:ext uri="{FF2B5EF4-FFF2-40B4-BE49-F238E27FC236}">
                <a16:creationId xmlns:a16="http://schemas.microsoft.com/office/drawing/2014/main" id="{B1C95C27-6727-0B25-56D1-477ABC8D96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6972" y="1233033"/>
            <a:ext cx="3061347" cy="3167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351CFD-6CC5-3F90-16B3-430CFF185D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271" y="3790950"/>
            <a:ext cx="702746" cy="6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3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C069C-68E1-A44C-1E88-730E2F7A0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Danke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CAE6D1-50FC-8F30-A493-FE831CEC6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09" y="1889380"/>
            <a:ext cx="4406683" cy="1170812"/>
          </a:xfrm>
        </p:spPr>
        <p:txBody>
          <a:bodyPr/>
          <a:lstStyle/>
          <a:p>
            <a:r>
              <a:rPr lang="de-DE" err="1"/>
              <a:t>TeleMatrik</a:t>
            </a:r>
            <a:r>
              <a:rPr lang="de-DE"/>
              <a:t> macht ÖPNV einfach. </a:t>
            </a:r>
            <a:br>
              <a:rPr lang="de-DE"/>
            </a:br>
            <a:r>
              <a:rPr lang="de-DE"/>
              <a:t>Planen, steuern, digitalisieren – mit einer Lösung, die funktioniert.</a:t>
            </a:r>
          </a:p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37A267-9A0B-466C-27A8-6AC92FFBC53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-1131237" y="4669697"/>
            <a:ext cx="616043" cy="273844"/>
          </a:xfrm>
          <a:prstGeom prst="rect">
            <a:avLst/>
          </a:prstGeom>
        </p:spPr>
        <p:txBody>
          <a:bodyPr/>
          <a:lstStyle/>
          <a:p>
            <a:fld id="{C6DC18CC-8E22-6C4F-8270-FA2715E9373B}" type="datetime1">
              <a:rPr lang="de-AT" smtClean="0"/>
              <a:t>28.10.2025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777D2E-2A40-521B-4B3B-35AB526145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660245" y="4792108"/>
            <a:ext cx="414757" cy="273844"/>
          </a:xfrm>
          <a:prstGeom prst="rect">
            <a:avLst/>
          </a:prstGeom>
        </p:spPr>
        <p:txBody>
          <a:bodyPr/>
          <a:lstStyle/>
          <a:p>
            <a:fld id="{E9A7CA28-B29A-C94F-8FB5-CC62BA4E087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20676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4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B5F22C591F16439C83D8E180F54887" ma:contentTypeVersion="11" ma:contentTypeDescription="Ein neues Dokument erstellen." ma:contentTypeScope="" ma:versionID="f92e794c13c86c732ceb2a89dafdbc3f">
  <xsd:schema xmlns:xsd="http://www.w3.org/2001/XMLSchema" xmlns:xs="http://www.w3.org/2001/XMLSchema" xmlns:p="http://schemas.microsoft.com/office/2006/metadata/properties" xmlns:ns2="8792ffe5-5bb2-4e83-a175-94114bf5c474" xmlns:ns3="4e53a35b-fca0-4325-9c64-f2ec6a3d1be1" targetNamespace="http://schemas.microsoft.com/office/2006/metadata/properties" ma:root="true" ma:fieldsID="38b2c9d4e22dd8975cb4f183ade672b8" ns2:_="" ns3:_="">
    <xsd:import namespace="8792ffe5-5bb2-4e83-a175-94114bf5c474"/>
    <xsd:import namespace="4e53a35b-fca0-4325-9c64-f2ec6a3d1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2ffe5-5bb2-4e83-a175-94114bf5c4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600274d-7775-44da-b243-4bc1a2ef5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3a35b-fca0-4325-9c64-f2ec6a3d1be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0b80eb3-4000-4439-8e8b-154a2449a1d2}" ma:internalName="TaxCatchAll" ma:showField="CatchAllData" ma:web="4e53a35b-fca0-4325-9c64-f2ec6a3d1b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92ffe5-5bb2-4e83-a175-94114bf5c474">
      <Terms xmlns="http://schemas.microsoft.com/office/infopath/2007/PartnerControls"/>
    </lcf76f155ced4ddcb4097134ff3c332f>
    <TaxCatchAll xmlns="4e53a35b-fca0-4325-9c64-f2ec6a3d1b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4A6C5-8B00-4C07-A88A-54C36E6AA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2ffe5-5bb2-4e83-a175-94114bf5c474"/>
    <ds:schemaRef ds:uri="4e53a35b-fca0-4325-9c64-f2ec6a3d1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F23447-38CC-4F01-8F26-8DA077B02A45}">
  <ds:schemaRefs>
    <ds:schemaRef ds:uri="4e53a35b-fca0-4325-9c64-f2ec6a3d1be1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792ffe5-5bb2-4e83-a175-94114bf5c47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9DB5A26-7B41-4A35-805F-53F09DF5EA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557</Words>
  <Application>Microsoft Office PowerPoint</Application>
  <PresentationFormat>Bildschirmpräsentation (16:9)</PresentationFormat>
  <Paragraphs>55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Aptos</vt:lpstr>
      <vt:lpstr>Aptos Black</vt:lpstr>
      <vt:lpstr>Aptos Display</vt:lpstr>
      <vt:lpstr>Aptos ExtraBold</vt:lpstr>
      <vt:lpstr>Arial</vt:lpstr>
      <vt:lpstr>Wingdings</vt:lpstr>
      <vt:lpstr>5_Office</vt:lpstr>
      <vt:lpstr>Office</vt:lpstr>
      <vt:lpstr>2_Office</vt:lpstr>
      <vt:lpstr>4_Office</vt:lpstr>
      <vt:lpstr>Ihre digitale Zukunft des ÖPNV </vt:lpstr>
      <vt:lpstr>Herausforderungen im ÖPNV</vt:lpstr>
      <vt:lpstr>Ihr Digitalisierungspartner im ÖPNV</vt:lpstr>
      <vt:lpstr>Die vollintegrierte ÖPNV-Komplettlösung  aus einer Hand</vt:lpstr>
      <vt:lpstr>Module &amp; Nutzen im Überblick </vt:lpstr>
      <vt:lpstr>Erfolge </vt:lpstr>
      <vt:lpstr>Kundenstimmen</vt:lpstr>
      <vt:lpstr>Strategiecall  Demo buchen 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Marion Rhomberg - MDesign</dc:creator>
  <cp:lastModifiedBy>Annette Tausch (external)</cp:lastModifiedBy>
  <cp:revision>14</cp:revision>
  <dcterms:created xsi:type="dcterms:W3CDTF">2025-07-21T06:29:31Z</dcterms:created>
  <dcterms:modified xsi:type="dcterms:W3CDTF">2025-10-28T11:45:56Z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0x0101002BB5F22C591F16439C83D8E180F54887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{"FileActivityType":"9","FileActivityTimeStamp":"2025-07-22T08:28:58.430Z","FileActivityUsersOnPage":[{"DisplayName":"Annette Tausch","Id":"annette.tausch@telematrik.com"},{"DisplayName":"Marion Rhomberg","Id":"marion.rhomberg@telematrik.com"}],"FileActivityNavigationId":null}</vt:lpwstr>
  </property>
  <property fmtid="{D5CDD505-2E9C-101B-9397-08002B2CF9AE}" pid="9" name="TriggerFlowInfo">
    <vt:lpwstr/>
  </property>
</Properties>
</file>